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8" r:id="rId4"/>
    <p:sldId id="266" r:id="rId5"/>
    <p:sldId id="270" r:id="rId6"/>
    <p:sldId id="264" r:id="rId7"/>
    <p:sldId id="269" r:id="rId8"/>
    <p:sldId id="275" r:id="rId9"/>
    <p:sldId id="273" r:id="rId10"/>
    <p:sldId id="281" r:id="rId11"/>
    <p:sldId id="272" r:id="rId12"/>
    <p:sldId id="274" r:id="rId13"/>
    <p:sldId id="276" r:id="rId14"/>
    <p:sldId id="284" r:id="rId15"/>
    <p:sldId id="277" r:id="rId16"/>
    <p:sldId id="267" r:id="rId17"/>
    <p:sldId id="278" r:id="rId18"/>
    <p:sldId id="279" r:id="rId19"/>
    <p:sldId id="280" r:id="rId20"/>
    <p:sldId id="265" r:id="rId21"/>
    <p:sldId id="283" r:id="rId22"/>
    <p:sldId id="285" r:id="rId23"/>
    <p:sldId id="282" r:id="rId24"/>
    <p:sldId id="28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84" y="192"/>
      </p:cViewPr>
      <p:guideLst>
        <p:guide orient="horz" pos="408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9:38:3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0 24575,'-14'0'0,"0"0"0,-1 0 0,3 0 0,-2 0 0,2 0 0,1 0 0,0 0 0,0 0 0,3 0 0,-2 0 0,3 0 0,0 0 0,0 3 0,0-2 0,0 5 0,0-5 0,1 1 0,-1 1 0,0-2 0,0 5 0,0-5 0,0 5 0,0-5 0,0 5 0,0-5 0,0 2 0,3 0 0,-2-2 0,2 5 0,-3-6 0,0 3 0,4 0 0,-4-2 0,7 5 0,-7-5 0,4 5 0,-4-2 0,0 3 0,0-3 0,0 2 0,-4-2 0,3 3 0,-3 0 0,4 0 0,0 0 0,0 3 0,0-2 0,0 3 0,0-4 0,3 3 0,-3-2 0,3 7 0,0-8 0,-3 8 0,7-8 0,-7 8 0,6-4 0,-3 1 0,1 7 0,2-7 0,-3 8 0,4-5 0,0 0 0,0 0 0,0 5 0,0-4 0,0 4 0,0-5 0,0 5 0,0-4 0,0 4 0,0-5 0,0 5 0,0-4 0,0 3 0,0-3 0,0-1 0,0 4 0,0-2 0,3 2 0,-2-3 0,7 14 0,-7-11 0,7 21 0,-3-18 0,0 8 0,3 7 0,-3-10 0,0 10 0,2-16 0,-7 3 0,4-8 0,-1 4 0,-2-5 0,2 0 0,1 0 0,-3 1 0,2-5 0,-3 4 0,3-8 0,-2 4 0,2 0 0,0-4 0,-2 8 0,5-4 0,-1 4 0,2 1 0,-3-1 0,3 0 0,-3 0 0,4 1 0,0-1 0,-1 0 0,1 0 0,-4 1 0,2-5 0,-1 3 0,2-2 0,4 10 0,-3-5 0,3 1 0,-3-4 0,-1-2 0,0 3 0,1 0 0,-1-3 0,1 2 0,-1-6 0,-3 6 0,2-2 0,-2-1 0,3 0 0,1 9 0,-4-6 0,4 10 0,-4-9 0,4 5 0,0-4 0,0 4 0,-1-5 0,1 5 0,0-4 0,0 4 0,-1-5 0,1 0 0,0 1 0,3 6 0,1-5 0,3 9 0,-3-10 0,4 8 0,-7-8 0,6 4 0,-7-5 0,7 1 0,-7-1 0,3-4 0,-4 0 0,0-4 0,0 0 0,-3-1 0,1-2 0,-1-1 0,3 0 0,-1-2 0,1 2 0,4 0 0,0-2 0,1 6 0,2-7 0,-6 6 0,2-5 0,-3 5 0,0-5 0,0 2 0,0-3 0,-1 0 0,1 0 0,0 0 0,-1 0 0,5 0 0,1 0 0,3 0 0,4 0 0,2 0 0,4-4 0,-4-3 0,-2-2 0,-7-2 0,2 3 0,-6 1 0,3 0 0,-4 0 0,0-4 0,0 3 0,-3-6 0,-1 2 0,-3-3 0,3 0 0,-2-5 0,2 4 0,-3-4 0,0 8 0,0-2 0,0 2 0,0 1 0,0-4 0,0 7 0,0-6 0,0 6 0,0-6 0,0 2 0,0 0 0,0-2 0,0 6 0,0-6 0,0 2 0,0-11 0,0 2 0,0-3 0,0 4 0,0 0 0,0 4 0,0-8 0,0 7 0,0-2 0,0 3 0,0 1 0,0 0 0,0-5 0,0 3 0,0-2 0,0-3 0,-3 0 0,2-1 0,-6 3 0,2 5 0,1 0 0,-3 3 0,7-2 0,-3 6 0,3-7 0,0 7 0,-4-2 0,4-1 0,-3 3 0,3-3 0,0 4 0,0-3 0,-4 2 0,4-3 0,-3 0 0,-1 3 0,4-6 0,-3 6 0,-1-6 0,3 2 0,-2 0 0,-1-2 0,4 2 0,-4-3 0,4 0 0,0 3 0,-3-2 0,2 2 0,-3-3 0,1-1 0,2 1 0,-2 0 0,3-1 0,0-3 0,-3 6 0,2-10 0,-2 14 0,3-14 0,-4 10 0,3-7 0,-2 1 0,0 2 0,2-2 0,-3-1 0,1 3 0,2-2 0,-6-1 0,6 7 0,-3-6 0,1 8 0,2-1 0,-6-2 0,6 6 0,-5-3 0,5 4 0,-5 0 0,5 0 0,-5 0 0,5 0 0,-9-3 0,6 3 0,-6-3 0,6 3 0,-2-4 0,2 3 0,0-3 0,-3 4 0,3 0 0,-3 0 0,4-3 0,-4 2 0,3-7 0,-3 8 0,3-8 0,-2 7 0,2-2 0,0-1 0,-2 3 0,2-3 0,-3 4 0,3 0 0,-2 0 0,2-3 0,-3 2 0,-1-3 0,1 4 0,0 0 0,3 0 0,-2 0 0,2 0 0,-3 0 0,0 3 0,4-2 0,-4 2 0,3-3 0,1 0 0,-4 0 0,4 1 0,-1-1 0,-2 0 0,5 0 0,-5 0 0,2 0 0,0 0 0,-2 3 0,5-2 0,-5 2 0,2 0 0,-2-2 0,-1 6 0,0-6 0,0 5 0,0-2 0,1 3 0,-1-3 0,0 2 0,0-2 0,4 0 0,-4 2 0,7-5 0,-7 5 0,7-5 0,-7 2 0,4 0 0,-1-2 0,-2 2 0,5-2 0,-5 2 0,5-2 0,-4 5 0,1-2 0,-3 3 0,1 0 0,-1 0 0,0 0 0,0 0 0,3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9:38:52.9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6086.95313"/>
      <inkml:brushProperty name="anchorY" value="-19400.92383"/>
      <inkml:brushProperty name="scaleFactor" value="0.5"/>
    </inkml:brush>
  </inkml:definitions>
  <inkml:trace contextRef="#ctx0" brushRef="#br0">568 37 24575,'-73'-10'0,"41"8"0,-34-11 0,56 12 0,3-2 0,0 3 0,4-3 0,-3 2 0,2-2 0,-2 3 0,-1 0 0,0 0 0,0 0 0,0 0 0,0 0 0,0 0 0,0 0 0,1 0 0,-1 0 0,0 0 0,1 0 0,-1 0 0,1 0 0,-1 0 0,0 3 0,0-3 0,4 6 0,-3-5 0,2 2 0,-2-3 0,-1 0 0,1 0 0,-1 0 0,0 0 0,4 3 0,-3-2 0,2 2 0,-3-3 0,1 0 0,2 3 0,-1-3 0,4 6 0,-5-5 0,5 5 0,-5-2 0,5 2 0,-5 1 0,2 0 0,0 0 0,-2 0 0,2 3 0,-3 2 0,-5 7 0,3-2 0,-3 6 0,5-6 0,-2 7 0,1-8 0,0 4 0,1-5 0,2 0 0,-1-3 0,5-2 0,-2-3 0,3 0 0,0 0 0,-3-1 0,2 1 0,-2-1 0,0 1 0,3 0 0,-3-1 0,3 0 0,0 5 0,0 0 0,-4 9 0,3 0 0,-3 5 0,4 0 0,-4 5 0,3-3 0,-3 3 0,4-5 0,0 0 0,0 0 0,0 0 0,0 0 0,0 5 0,0-4 0,0 4 0,0-5 0,0 5 0,0-3 0,0 8 0,4-4 0,1 6 0,0 5 0,3-4 0,-3 4 0,1 0 0,2-4 0,-3 10 0,4-10 0,-4 4 0,3-6 0,-2 0 0,-1-4 0,-1-2 0,-1-5 0,-2 0 0,6-4 0,-6 3 0,3-8 0,-4 4 0,3-5 0,-2-4 0,2 4 0,-3-7 0,0 2 0,0 1 0,0-4 0,0 8 0,3-7 0,-2 2 0,2 1 0,-3-3 0,0 6 0,0 0 0,0-1 0,0 4 0,0-9 0,0 6 0,0-2 0,0-1 0,0 3 0,0-2 0,0-1 0,0 4 0,0-4 0,0 4 0,4 5 0,-3-4 0,2 4 0,-3 0 0,0 0 0,4 1 0,-3 3 0,2-4 0,-3 1 0,0 3 0,0-8 0,0 8 0,0-8 0,0 4 0,0-5 0,0 0 0,0 0 0,0-3 0,0-1 0,0-5 0,0 1 0,3 3 0,-2-2 0,2 2 0,-3-3 0,0-1 0,0 1 0,0 0 0,0 4 0,0-3 0,0 2 0,0-3 0,0 0 0,0 3 0,0-8 0,-3 3 0,2-14 0,-5 8 0,5-9 0,-5 6 0,5-3 0,-5 0 0,2 1 0,1-1 0,-3 0 0,5 0 0,-2 1 0,3 25 0,0-5 0,0 18 0,0-12 0,0-5 0,-3 0 0,2 5 0,-3-4 0,4 8 0,0-8 0,-3 4 0,2 0 0,-2 0 0,-1 5 0,3 6 0,-3 0 0,4 5 0,0-4 0,-4 3 0,3-9 0,-3 4 0,4-5 0,0 1 0,0-6 0,0 0 0,0-1 0,0-6 0,0 6 0,0-8 0,0 4 0,0 1 0,0-1 0,0 0 0,0 0 0,0 1 0,0-1 0,0 0 0,0-3 0,0 2 0,0-3 0,0 1 0,0 2 0,0-6 0,0 6 0,0-6 0,0 3 0,0 0 0,0 0 0,0 1 0,0-2 0,0 1 0,0 0 0,0 1 0,0-2 0,0 1 0,0-3 0,0 6 0,0-6 0,0 3 0,0-5 0,0 1 0,0 0 0,0-1 0,0 1 0,3-1 0,-2 5 0,5 0 0,-5 5 0,6-1 0,-3-4 0,0 4 0,2-8 0,-5 8 0,2-7 0,0 2 0,-3-3 0,4 0 0,-1 0 0,-3 3 0,6-2 0,-5 3 0,5-4 0,-5 0 0,5 0 0,-5-1 0,5-2 0,-2 2 0,0-2 0,2 3 0,-2 0 0,2 0 0,-2-1 0,2-2 0,-2 2 0,0-2 0,2 3 0,-3 0 0,4 0 0,0-1 0,-3 1 0,2 0 0,-2 0 0,3 0 0,0 0 0,0 0 0,-4-1 0,3 1 0,-2-3 0,3 2 0,0-2 0,4 3 0,-4-3 0,8 0 0,-4-1 0,9-2 0,-4 2 0,4-3 0,-1 0 0,-2 0 0,6 0 0,-6 0 0,2 0 0,-3 0 0,-1 0 0,0 0 0,0 0 0,-3-3 0,-1 2 0,-1-5 0,-2 5 0,3-6 0,-1 3 0,-2-3 0,6-1 0,-6 4 0,6-2 0,-6 2 0,6-7 0,-2 3 0,3-4 0,-3 5 0,2-1 0,-6 1 0,6 0 0,-2-4 0,-1 3 0,3-3 0,-5 0 0,5 2 0,-2-5 0,0 2 0,3-8 0,5-12 0,0-7 0,10-12 0,-9 2 0,9-14 0,-8 4 0,11-19 0,-10-2 0,10-1-774,-8-14 774,-2 7 0,-13 35 0,-2 0 0,4-46 0,-6 43 0,1-1 0,-1 3 0,0 0 0,-2-3 0,-1-1 0,1 1 0,-2-1 0,-2 0 0,0 1 0,0-1 0,0 0 0,0 0 0,0 0 0,0 0 0,0 1 0,0-29 0,0-14 0,0 32 0,-5-19 0,-1 21 0,-4 3 0,0 14 0,0 5 0,1 2 774,0 5-774,-1 1 0,2 4 0,-2-3 0,-2-13 0,1 8 0,-2-13 0,4 21 0,0-3 0,4 4 0,-3-1 0,4 2 0,-1 5 0,-2 4 0,2-3 0,-2 8 0,-5-4 0,3 0 0,-5 4 0,1-8 0,-3 3 0,-1 0 0,1-3 0,0 3 0,0 1 0,-1-4 0,2 7 0,-2-7 0,1 8 0,4-4 0,-3 5 0,7 3 0,-3-2 0,4 9 0,0-5 0,0 6 0,0 0 0,1 2 0,-1 2 0,0 0 0,0-4 0,0 4 0,0-7 0,0 7 0,0-3 0,0-1 0,-3 4 0,2-7 0,-3 4 0,4-1 0,0 1 0,0 3 0,0 0 0,3 2 0,1-1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9:38:58.31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5783.33594"/>
      <inkml:brushProperty name="anchorY" value="-26920.86914"/>
      <inkml:brushProperty name="scaleFactor" value="0.5"/>
    </inkml:brush>
  </inkml:definitions>
  <inkml:trace contextRef="#ctx0" brushRef="#br0">709 113 24575,'-22'0'0,"0"-3"0,-3-6 0,-1-4 0,1 0 0,0-3 0,4 7 0,5-6 0,-3 6 0,10-2 0,-10 7 0,7 1 0,1 0 0,0 2 0,4-2 0,0 3 0,-4 0 0,3 0 0,-2 0 0,-1 0 0,3 0 0,-6 0 0,6 0 0,-6 0 0,2 0 0,-3 0 0,-1 0 0,1 3 0,3-2 0,-7 6 0,10-6 0,-9 6 0,6-6 0,-3 6 0,3-6 0,-2 5 0,6-5 0,-3 5 0,4-5 0,1 2 0,2 0 0,-2-2 0,3 5 0,-4-5 0,3 5 0,-2-5 0,5 5 0,-5-2 0,2-1 0,0 3 0,-2-2 0,2 3 0,-3 0 0,0 0 0,3 3 0,-2-2 0,2 7 0,-3-4 0,-1 4 0,4 1 0,-3-1 0,6 0 0,-6 0 0,6 1 0,-6-1 0,6 0 0,-2 0 0,-1 5 0,3-4 0,-3 8 0,4-8 0,-3 8 0,2-7 0,-3 7 0,4-8 0,0 8 0,0 2 0,0 0 0,0 9 0,0-3 0,0 4 0,0 0 0,0 1 0,0 5 0,4-4 0,1 10 0,0-11 0,4 11 0,-4-10 0,5 10 0,-1-10 0,1 9 0,-1-9 0,1 10 0,-1-10 0,0 4 0,-4 0 0,7 12 0,-5-8 0,6 12 0,-4-20 0,0 4 0,1 0 0,-1-9 0,0 13 0,0-13 0,1 9 0,-1-6 0,0 1 0,0 5 0,0-4 0,1 4 0,-1-6 0,0 1 0,0-1 0,0 0 0,0 1 0,0 5 0,1-4 0,-1 4 0,-4-6 0,7 17 0,-10-12 0,11 17 0,-8-20 0,0 4 0,4 0 0,-8-4 0,7 4 0,-7-5 0,7-1 0,-3 0 0,0-4 0,3 2 0,-7-7 0,7 3 0,-3-5 0,-1 0 0,4 0 0,-4 0 0,1 0 0,2-4 0,-6 3 0,6-3 0,-6-1 0,6 4 0,-2-7 0,-1 7 0,3-8 0,-2 8 0,-1-3 0,3 4 0,-2 0 0,3 0 0,1 5 0,-1-4 0,1 4 0,0-5 0,3 17 0,-3-18 0,3 17 0,-4-21 0,0 1 0,0-1 0,0-5 0,0 0 0,-1-3 0,0 2 0,-3-6 0,3 6 0,-3-6 0,3 6 0,0-3 0,1 4 0,-1-1 0,1 6 0,3-4 0,-2 4 0,2-5 0,-4 0 0,4 0 0,-2 1 0,2-1 0,0 0 0,-3 0 0,7 1 0,-7-5 0,6 3 0,-6-6 0,6 7 0,-6-8 0,6 4 0,-2 0 0,3-3 0,0 3 0,1-3 0,-5 3 0,4-2 0,-3 2 0,3-4 0,0 4 0,0-2 0,1 2 0,-5 0 0,4-3 0,-7 3 0,2-4 0,-3 0 0,0 0 0,0-1 0,0-2 0,0-1 0,-3 0 0,2-2 0,-3 2 0,4-3 0,0 0 0,0 0 0,3 0 0,2 0 0,3 0 0,0 0 0,1 0 0,-5 0 0,0 0 0,-4 0 0,0 0 0,-1 0 0,1 0 0,0 0 0,0-3 0,0-1 0,0-3 0,0-4 0,0 3 0,4-6 0,-3 6 0,3-6 0,-4 2 0,4-3 0,-3-1 0,3 5 0,-3-4 0,-1 4 0,1-5 0,-1 1 0,1 0 0,0-5 0,-1 3 0,2-7 0,-1 3 0,0 1 0,0-4 0,0 3 0,0 0 0,0-3 0,0 3 0,0 0 0,1-3 0,-2 8 0,2-8 0,-5 3 0,3-4 0,-6 0 0,3-6 0,-4 5 0,4-4 0,-3 0 0,2 3 0,-3-3 0,0 5 0,0 0 0,0-1 0,0 1 0,0 0 0,0 4 0,0-8 0,0 7 0,0-13 0,0 3 0,0-4 0,0-6 0,0-24 0,0 11 0,0-16 0,0 21 0,0-5 0,0 4 0,0 1 0,0 2 0,0 10 0,0-10 0,0 4 0,-9-5 0,3-1 0,-13 1 0,4 0 0,-5-1 0,5 1 0,-3 5 0,7-4 0,-7 11 0,8-6 0,-3 12 0,8-4 0,-2 9 0,2-5 0,0 1 0,-2 4 0,6-5 0,-7 1 0,7 4 0,-7-21 0,7 18 0,-7-12 0,7 15 0,-7 1 0,7-5 0,-6 4 0,2-5 0,1 1 0,-4 4 0,3-9 0,-3 8 0,-2-8 0,2 8 0,-5-8 0,3 4 0,-3-6 0,3 1 0,-2 4 0,2-3 0,-2 8 0,3-3 0,0 5 0,1 0 0,-1 0 0,1-1 0,0 6 0,-1-4 0,2 7 0,-2-7 0,-2 1 0,6 1 0,-6 0 0,7 7 0,-4 0 0,1-1 0,-1 1 0,0-5 0,0 4 0,0-4 0,0 0 0,0 4 0,0-8 0,0 7 0,-4-2 0,4-1 0,-4 3 0,4-2 0,0-1 0,0 3 0,0-2 0,1 3 0,-1 1 0,0 0 0,1 3 0,-1-2 0,1 6 0,0-3 0,0 4 0,3 0 0,-5 0 0,7 0 0,-7 0 0,5 3 0,0-2 0,1 2 0,0 1 0,2-3 0,-2 2 0,0-3 0,-1 0 0,-3 0 0,3-3 0,-2 2 0,2-7 0,0 7 0,-3-6 0,6 6 0,-5-6 0,2 6 0,-1-3 0,-1 7 0,5-2 0,-2 3 0,0-1 0,0-2 0,-4 2 0,3-2 0,-2-1 0,2 0 0,-3 0 0,0-4 0,0 3 0,2-3 0,-1 4 0,2 4 0,0-4 0,-2 7 0,6-4 0,-3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5T06:32:20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2574 670 24575,'-51'-62'0,"0"1"0,0 0 0,-2 3 0,-2-7 0,-11-12 0,14 21 0,19 32 0,-2 1 0,2 2 0,0 8 0,0-3 0,-1 5 0,7 1 0,-5-1 0,5 0 0,-6 0 0,5 4 0,-3-2 0,3 2 0,1 1 0,-5-4 0,4 9 0,-5-9 0,0 9 0,0-9 0,5 9 0,-3-4 0,3 5 0,-5-5 0,6 4 0,-5-4 0,4 5 0,-5 0 0,6 0 0,-5 0 0,5 0 0,-1 0 0,2 0 0,6 0 0,5 0 0,-4 0 0,8 0 0,-8 0 0,4 0 0,-1 0 0,-3 4 0,4 2 0,-5 4 0,-1 0 0,1 0 0,0 0 0,5-1 0,-4-3 0,8 2 0,-8-2 0,9 3 0,-5 0 0,6-4 0,0-1 0,4 0 0,1 1 0,0 4 0,4 0 0,-8-1 0,2 1 0,1 1 0,1-1 0,0 0 0,-1 0 0,-4 0 0,4 5 0,-4-4 0,8 9 0,-7-4 0,2 0 0,1 4 0,-3-8 0,7 8 0,-3-9 0,-1 4 0,4 0 0,-3-4 0,0 4 0,3 0 0,-7-4 0,7 4 0,-7-4 0,7 4 0,-7-4 0,7 4 0,-8-5 0,4 5 0,0-4 0,0 4 0,1-5 0,-1 0 0,-4 0 0,4 5 0,-4-3 0,4 8 0,-5-4 0,0 5 0,-1 6 0,0 1 0,0 6 0,5 0 0,-4 7 0,8-5 0,-8 11 0,8-11 0,-3 5 0,5-1 0,-5-4 0,4 12 0,-4-13 0,5 6 0,0-7 0,0 0 0,-5 0 0,4-5 0,-4-2 0,5-6 0,-5-5 0,4-1 0,-3-5 0,4 0 0,0 0 0,0 0 0,-4 0 0,3 5 0,-3 1 0,-1 11 0,4 1 0,-10 29 0,3 5 0,-7 32-530,4-41 1,0 2 529,3 4 0,-1 1 0,-6 5 0,0 0 0,2 6 0,0-2 0,1-16 0,0-1 0,0 10 0,1-1-173,-3 18 173,0 7 0,7-32 0,-5 0 0,11-30 0,-4 22 1049,5-22-1049,0 15 183,0-4-183,0 24 0,0 10 0,-1-18 0,2 3-353,2 1 1,1 0 352,0 4 0,0 2 0,0 8 0,1 0-695,2-2 1,0-1 694,-6 7 0,0-2 0,3-14 0,-1-1-220,-2 1 1,-2-1 219,1 32 0,0 8 0,0-2 0,0-17 0,0-10 0,0-17 639,0 19-639,0-21 1405,0 39-1405,0-26 0,0 22-214,0-30 0,0 2 214,0-4 0,0 0 0,0 14 0,0-1 0,0 24 0,1-20 0,-2-1 0,-4 4 0,5-4 0,-1 0 0,-11 4-147,4 23 147,-5-17 0,5-3 0,-4-8 0,5 0 0,-6 0 0,0 0 909,6 0-909,-5 0 155,5 0-155,-6 0 0,-6 0 0,-1-7 0,-5-3 0,8-28 0,2-5 0,10-31 0,-3 2 0,7-12 0,-8 4 0,4-5 0,-1-1 0,-3 6 0,4-4 0,-5 4 0,4-1 0,-3-3 0,8 9 0,-7-4 0,7-1 0,-8 5 0,8-4 0,-3 5 0,4 7 0,0 79 0,1-17 0,-2 10-1045,-1 0 0,-2 8 0,1 1 1045,2 0 0,1 2 0,-1 0 0,-2 4 0,-1 0 0,1-2 0,3-7 0,1-1 0,-2-1 0,-1-4 0,-1-1 0,0 1-696,2-2 1,1 1 0,-1-2 695,-3 24 0,0 1 0,4-12 0,0 4 0,0 1-958,0-3 0,0 1 0,0 1 958,0 8 0,0 0 0,0 1 0,0-2 0,0-1 0,0-2 0,0-15 0,0-3 0,0-1-490,0 31 0,0-6 490,0-26 0,0-2 748,0 2 0,0-2-748,0 32 0,3-45 0,0-1 0,5 42 1539,6-10-1539,0-9 0,-1 7 0,1 3 0,0-15 0,-7 11 0,5-15 0,-4 9 0,5 1 0,1-3 3350,-7-15-3350,3-9 1529,-3-9-1529,-1-13 847,-1-1-847,-1-11 314,-3-1-314,3-5 0,-1-4 0,2 3 0,4-3 0,0 4 0,0 0 0,0 0 0,1-4 0,4 4 0,-4-8 0,9 8 0,-4-8 0,5 4 0,6-5 0,-4 0 0,9 0 0,-4 0 0,13 0 0,-5 0 0,11 0 0,3 0 0,1 0 0,6 0 0,-8 0 0,-7 0 0,-1 0 0,-7-5 0,0 3 0,0-8 0,1-1 0,-1-6 0,0-5 0,16-15 0,-3-3 0,22-15 0,3-1 0,1-1 0,-1 7 0,-3-4 0,-7 5 0,7 1 0,-7 1 0,-3 8 0,-6 0 0,-7 1 0,5-1 0,-10-4 0,4-4 0,-11-3 0,4-2 0,-5-4 0,2-12 0,7-17 0,-18 15 0,10-20 0,-16 42 0,-1-1 0,14-42-296,-10 34 1,0 2 295,7-21 0,-8 25 0,-1 0 0,4-13 0,-5 15 0,1-2 0,11-36 0,-5-2 0,5-6 0,-9 13 0,1 6 0,1-8 0,-7 32 0,-2 0 0,3-37 0,-5 33 0,0 0 0,3-31 0,-6 31 0,0-1 0,6-41 0,-5 31 0,-2-2-694,-2 3 0,-1 0 694,0-9 0,-1-2 0,-2 0 0,-2 1 0,1 0 0,0-1 0,0 1 0,0 0 0,0-1 0,0 1 0,1 0 0,-2-1 0,-2 1 0,-1 0 0,0 5 0,-1 0 0,-3-4 0,-1 0 0,1 8 0,0 3 0,0 12 0,1 1-174,-1-5 0,1 3 174,0-17 0,0 6 0,1-3 0,1 15 0,1 2 0,0-1 0,0 1 0,-2-47 0,6 24 0,5 22 0,3-3 0,-4-3 0,2-1 0,8 4 0,1 0 0,-7-2 0,1-3-486,6-10 0,0 0 486,-6 18 0,-1-2 0,5-24 0,-1-3-534,-3 7 0,-1-1 534,0 0 0,0 1 0,-2 5 0,-2 0 0,1-5 0,-3 2 176,-1 18 0,-2 0-176,1-16 0,0-2 0,1 2 0,-2 1 0,2 7 0,-2 2 0,2 3 0,-2 1 0,2-6 0,-2 1 0,-5-30 0,5 37 0,0 0 0,-12-40 204,12 17-204,-11 10 942,11 10-942,-5 8 1726,6 12-1726,0-2 1006,0 21-1006,0-8 137,0 10-137,0-11 0,0 4 0,0-10 0,0 5 0,0-6 0,0 0 0,0 5 0,0-4 0,0 16 0,-4-9 0,-2 9 0,-4 1 0,-4-4 0,3 4 0,-3-1 0,-1-3 0,4-2 0,-4 0 0,4-18 0,0 10 0,4-18 0,-3 6 0,8-7 0,-3-1 0,5 8 0,0-6 0,0 13 0,0-13 0,0 12 0,0-11 0,0 11 0,5-12 0,-3 12 0,8-11 0,-3-17 0,0 16 0,-2-21 0,-5 33 0,0-5 0,0 13 0,0 1 0,0 5 0,0 1 0,0 0 0,0 0 0,0 4 0,0-3 0,0 9 0,0-4 0,0 4 0,0 1 0,0 0 0,0 0 0,0 0 0,0 0 0,0 0 0,0-5 0,0 4 0,0-15 0,0 8 0,0-14 0,-5 3 0,-1-5 0,-5 0 0,0 0 0,4-1 0,-2 7 0,8-5 0,-8 10 0,8-4 0,-9 6 0,9 0 0,-3 0 0,4 4 0,0 2 0,0 5 0,0 0 0,0 0 0,0 4 0,0 1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6478638"/>
            <a:ext cx="12192000" cy="379362"/>
            <a:chOff x="0" y="4968319"/>
            <a:chExt cx="12192000" cy="379362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0" y="4978349"/>
              <a:ext cx="12192000" cy="369332"/>
            </a:xfrm>
            <a:prstGeom prst="rect">
              <a:avLst/>
            </a:prstGeom>
            <a:solidFill>
              <a:srgbClr val="C4CFF2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Georgia" panose="02040502050405020303" pitchFamily="18" charset="0"/>
                </a:rPr>
                <a:t>		</a:t>
              </a: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0" y="4968319"/>
              <a:ext cx="2989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Georgia" panose="02040502050405020303" pitchFamily="18" charset="0"/>
                </a:rPr>
                <a:t>Salisbury Robotics Lab.</a:t>
              </a:r>
              <a:endParaRPr lang="en-US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9662140" y="4978349"/>
              <a:ext cx="2529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Georgia" panose="02040502050405020303" pitchFamily="18" charset="0"/>
                </a:rPr>
                <a:t>Stanford University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3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whoosh.wav"/>
          </p:stSnd>
        </p:sndAc>
      </p:transition>
    </mc:Choice>
    <mc:Fallback xmlns="">
      <p:transition spd="med">
        <p:fade/>
        <p:sndAc>
          <p:stSnd>
            <p:snd r:embed="rId3" name="whoosh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361F-A6EA-40D2-8F87-272AAAED284D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2BED-82EB-4805-85E8-19E332902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8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361F-A6EA-40D2-8F87-272AAAED284D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2BED-82EB-4805-85E8-19E332902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3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361F-A6EA-40D2-8F87-272AAAED284D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2BED-82EB-4805-85E8-19E332902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3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361F-A6EA-40D2-8F87-272AAAED284D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2BED-82EB-4805-85E8-19E332902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1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361F-A6EA-40D2-8F87-272AAAED284D}" type="datetimeFigureOut">
              <a:rPr lang="en-US" smtClean="0"/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2BED-82EB-4805-85E8-19E332902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1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361F-A6EA-40D2-8F87-272AAAED284D}" type="datetimeFigureOut">
              <a:rPr lang="en-US" smtClean="0"/>
              <a:t>8/16/19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2BED-82EB-4805-85E8-19E332902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5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361F-A6EA-40D2-8F87-272AAAED284D}" type="datetimeFigureOut">
              <a:rPr lang="en-US" smtClean="0"/>
              <a:t>8/16/19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2BED-82EB-4805-85E8-19E332902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6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361F-A6EA-40D2-8F87-272AAAED284D}" type="datetimeFigureOut">
              <a:rPr lang="en-US" smtClean="0"/>
              <a:t>8/16/19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2BED-82EB-4805-85E8-19E332902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3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361F-A6EA-40D2-8F87-272AAAED284D}" type="datetimeFigureOut">
              <a:rPr lang="en-US" smtClean="0"/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2BED-82EB-4805-85E8-19E332902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0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361F-A6EA-40D2-8F87-272AAAED284D}" type="datetimeFigureOut">
              <a:rPr lang="en-US" smtClean="0"/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2BED-82EB-4805-85E8-19E332902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D361F-A6EA-40D2-8F87-272AAAED284D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72BED-82EB-4805-85E8-19E332902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0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6.png"/><Relationship Id="rId10" Type="http://schemas.openxmlformats.org/officeDocument/2006/relationships/audio" Target="../media/audio1.wav"/><Relationship Id="rId4" Type="http://schemas.openxmlformats.org/officeDocument/2006/relationships/customXml" Target="../ink/ink1.xml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30.png"/><Relationship Id="rId4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11148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Active haptic perception for surface texture and geometry</a:t>
            </a:r>
            <a:endParaRPr lang="en-US" sz="2800" b="1" dirty="0">
              <a:effectLst/>
            </a:endParaRPr>
          </a:p>
        </p:txBody>
      </p:sp>
      <p:pic>
        <p:nvPicPr>
          <p:cNvPr id="5" name="Picture 4" descr="A picture containing table, indoor, floor&#10;&#10;Description automatically generated">
            <a:extLst>
              <a:ext uri="{FF2B5EF4-FFF2-40B4-BE49-F238E27FC236}">
                <a16:creationId xmlns:a16="http://schemas.microsoft.com/office/drawing/2014/main" id="{66E9885D-DBB7-2A49-A8C1-4C6BEE8CA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74" y="1173956"/>
            <a:ext cx="6013451" cy="4510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1035A-B600-9146-8631-8140F3488647}"/>
              </a:ext>
            </a:extLst>
          </p:cNvPr>
          <p:cNvSpPr txBox="1"/>
          <p:nvPr/>
        </p:nvSpPr>
        <p:spPr>
          <a:xfrm>
            <a:off x="9879513" y="5892800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Jason Ah </a:t>
            </a:r>
            <a:r>
              <a:rPr lang="en-US" dirty="0" err="1"/>
              <a:t>Chuen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4" name="whoosh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3916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Analysis – geometry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4C1E5-C1C5-6C47-A3A3-253E9D8E9FCD}"/>
              </a:ext>
            </a:extLst>
          </p:cNvPr>
          <p:cNvSpPr txBox="1"/>
          <p:nvPr/>
        </p:nvSpPr>
        <p:spPr>
          <a:xfrm>
            <a:off x="398620" y="1170984"/>
            <a:ext cx="51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Flat Surface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E9594-6574-5D45-8E73-6313E4A04C94}"/>
              </a:ext>
            </a:extLst>
          </p:cNvPr>
          <p:cNvSpPr txBox="1"/>
          <p:nvPr/>
        </p:nvSpPr>
        <p:spPr>
          <a:xfrm>
            <a:off x="6240620" y="1170984"/>
            <a:ext cx="514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Wavy surface</a:t>
            </a:r>
          </a:p>
          <a:p>
            <a:pPr algn="ctr"/>
            <a:endParaRPr lang="en-US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90B0D8-6330-EB49-976A-1F92B6025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91" y="1667560"/>
            <a:ext cx="5744859" cy="352288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DE0CCA-37C9-C743-9108-E7C2887E9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0" y="1667560"/>
            <a:ext cx="5697380" cy="35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5" name="whoosh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37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Analysis - geometry</a:t>
            </a:r>
            <a:endParaRPr lang="en-US" sz="2800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2860179"/>
            <a:ext cx="4102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The range of frequencies at which the amplitudes are highest is the practically the same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A2C7-EE1A-FC4E-B8BE-B85AD7D350E5}"/>
              </a:ext>
            </a:extLst>
          </p:cNvPr>
          <p:cNvSpPr txBox="1"/>
          <p:nvPr/>
        </p:nvSpPr>
        <p:spPr>
          <a:xfrm>
            <a:off x="6096000" y="4480787"/>
            <a:ext cx="401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Hence, showing geometry predominates over texture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7D6CC7-8A9F-854D-A52C-C6959F72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1" y="836209"/>
            <a:ext cx="5254314" cy="2376783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BF62D8A-0230-7F49-B7BB-EE7763143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0" y="3645009"/>
            <a:ext cx="5215195" cy="2345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07D1F5-0C1C-864F-BE88-442564B7D776}"/>
              </a:ext>
            </a:extLst>
          </p:cNvPr>
          <p:cNvSpPr txBox="1"/>
          <p:nvPr/>
        </p:nvSpPr>
        <p:spPr>
          <a:xfrm>
            <a:off x="6210300" y="1185368"/>
            <a:ext cx="410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What would happen if a surface has both geometry and texture?</a:t>
            </a:r>
          </a:p>
        </p:txBody>
      </p:sp>
    </p:spTree>
    <p:extLst>
      <p:ext uri="{BB962C8B-B14F-4D97-AF65-F5344CB8AC3E}">
        <p14:creationId xmlns:p14="http://schemas.microsoft.com/office/powerpoint/2010/main" val="5516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5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37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Analysis - geometry</a:t>
            </a:r>
            <a:endParaRPr lang="en-US" sz="2800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1301684"/>
            <a:ext cx="497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As the spatial frequency of the surface doubled, so did the frequency at which the amplitude is highest, which is the frequency of the characteristic wave. 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7A2C7-EE1A-FC4E-B8BE-B85AD7D350E5}"/>
              </a:ext>
            </a:extLst>
          </p:cNvPr>
          <p:cNvSpPr txBox="1"/>
          <p:nvPr/>
        </p:nvSpPr>
        <p:spPr>
          <a:xfrm>
            <a:off x="6096000" y="3684144"/>
            <a:ext cx="497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Hence, we can tell at what frequency this geometry is repeating itself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23A220-91FA-3D41-B5F5-E5E8AC03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0" y="867903"/>
            <a:ext cx="5234571" cy="234508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820302-711C-1F48-B6C9-0ED468DB5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0" y="3513179"/>
            <a:ext cx="5234571" cy="2354506"/>
          </a:xfrm>
          <a:prstGeom prst="rect">
            <a:avLst/>
          </a:prstGeom>
        </p:spPr>
      </p:pic>
      <p:pic>
        <p:nvPicPr>
          <p:cNvPr id="13" name="Picture 12" descr="A wooden cutting board&#10;&#10;Description automatically generated">
            <a:extLst>
              <a:ext uri="{FF2B5EF4-FFF2-40B4-BE49-F238E27FC236}">
                <a16:creationId xmlns:a16="http://schemas.microsoft.com/office/drawing/2014/main" id="{15EFCA9C-107C-C04A-B8B8-353AC6CF8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575" y="4542297"/>
            <a:ext cx="2404534" cy="180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C1F15-3AB8-1848-A66B-AB8A1E4E310C}"/>
              </a:ext>
            </a:extLst>
          </p:cNvPr>
          <p:cNvSpPr txBox="1"/>
          <p:nvPr/>
        </p:nvSpPr>
        <p:spPr>
          <a:xfrm>
            <a:off x="5953478" y="299722"/>
            <a:ext cx="5815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would happen if the spatial frequency changes?</a:t>
            </a:r>
          </a:p>
        </p:txBody>
      </p:sp>
      <p:pic>
        <p:nvPicPr>
          <p:cNvPr id="8193" name="Picture 1" descr="p64">
            <a:extLst>
              <a:ext uri="{FF2B5EF4-FFF2-40B4-BE49-F238E27FC236}">
                <a16:creationId xmlns:a16="http://schemas.microsoft.com/office/drawing/2014/main" id="{4B5F87D2-B2D1-9948-878C-1E637BAA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18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7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37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Analysis - geometry</a:t>
            </a:r>
            <a:endParaRPr lang="en-US" sz="2800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1130719"/>
            <a:ext cx="4978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To find out the geometry, use position scan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Remove noise from signal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Use first and second derivatives to find any maxima or minima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Find variance of the separation of the peaks. If variance close to 0, then it is a regular geometry</a:t>
            </a:r>
          </a:p>
        </p:txBody>
      </p:sp>
      <p:pic>
        <p:nvPicPr>
          <p:cNvPr id="10242" name="Picture 2" descr="/var/folders/sd/5c5j4fcx2050qtr_p15zp13w0000gn/T/com.microsoft.Powerpoint/WebArchiveCopyPasteTempFiles/p64">
            <a:extLst>
              <a:ext uri="{FF2B5EF4-FFF2-40B4-BE49-F238E27FC236}">
                <a16:creationId xmlns:a16="http://schemas.microsoft.com/office/drawing/2014/main" id="{7BAC9492-E2C8-E241-94F2-6EA630A8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0" y="968816"/>
            <a:ext cx="5583080" cy="417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Picture 1" descr="p64">
            <a:extLst>
              <a:ext uri="{FF2B5EF4-FFF2-40B4-BE49-F238E27FC236}">
                <a16:creationId xmlns:a16="http://schemas.microsoft.com/office/drawing/2014/main" id="{B23C1C83-C7E0-C34F-AB37-996E6525E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18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45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5" name="whoosh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37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Analysis - geometry</a:t>
            </a:r>
            <a:endParaRPr lang="en-US" sz="2800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2289" y="4046830"/>
            <a:ext cx="497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Concave upward: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1</a:t>
            </a:r>
            <a:r>
              <a:rPr lang="en-US" sz="2400" baseline="30000" dirty="0">
                <a:latin typeface="Georgia" panose="02040502050405020303" pitchFamily="18" charset="0"/>
              </a:rPr>
              <a:t>st</a:t>
            </a:r>
            <a:r>
              <a:rPr lang="en-US" sz="2400" dirty="0">
                <a:latin typeface="Georgia" panose="02040502050405020303" pitchFamily="18" charset="0"/>
              </a:rPr>
              <a:t> derivative &lt; 0</a:t>
            </a:r>
          </a:p>
          <a:p>
            <a:r>
              <a:rPr lang="en-US" sz="2400" dirty="0">
                <a:latin typeface="Georgia" panose="02040502050405020303" pitchFamily="18" charset="0"/>
              </a:rPr>
              <a:t>2</a:t>
            </a:r>
            <a:r>
              <a:rPr lang="en-US" sz="2400" baseline="30000" dirty="0">
                <a:latin typeface="Georgia" panose="02040502050405020303" pitchFamily="18" charset="0"/>
              </a:rPr>
              <a:t>nd</a:t>
            </a:r>
            <a:r>
              <a:rPr lang="en-US" sz="2400" dirty="0">
                <a:latin typeface="Georgia" panose="02040502050405020303" pitchFamily="18" charset="0"/>
              </a:rPr>
              <a:t> derivative &gt; 0</a:t>
            </a: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5F7CE4E-24A7-454A-99F1-A00818671DC4}"/>
              </a:ext>
            </a:extLst>
          </p:cNvPr>
          <p:cNvSpPr/>
          <p:nvPr/>
        </p:nvSpPr>
        <p:spPr>
          <a:xfrm>
            <a:off x="500219" y="1312452"/>
            <a:ext cx="3060700" cy="2980944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76C38F8-51AB-E143-9D4D-3A429BEAC9DA}"/>
              </a:ext>
            </a:extLst>
          </p:cNvPr>
          <p:cNvSpPr/>
          <p:nvPr/>
        </p:nvSpPr>
        <p:spPr>
          <a:xfrm rot="10800000">
            <a:off x="2030570" y="2564604"/>
            <a:ext cx="3060700" cy="2980944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2D0FC-7B50-164B-9FBD-461B5E08A76B}"/>
              </a:ext>
            </a:extLst>
          </p:cNvPr>
          <p:cNvSpPr txBox="1"/>
          <p:nvPr/>
        </p:nvSpPr>
        <p:spPr>
          <a:xfrm>
            <a:off x="5642289" y="1687291"/>
            <a:ext cx="497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Concave downward:</a:t>
            </a:r>
          </a:p>
          <a:p>
            <a:r>
              <a:rPr lang="en-US" sz="2400" dirty="0">
                <a:latin typeface="Georgia" panose="02040502050405020303" pitchFamily="18" charset="0"/>
              </a:rPr>
              <a:t>1</a:t>
            </a:r>
            <a:r>
              <a:rPr lang="en-US" sz="2400" baseline="30000" dirty="0">
                <a:latin typeface="Georgia" panose="02040502050405020303" pitchFamily="18" charset="0"/>
              </a:rPr>
              <a:t>st</a:t>
            </a:r>
            <a:r>
              <a:rPr lang="en-US" sz="2400" dirty="0">
                <a:latin typeface="Georgia" panose="02040502050405020303" pitchFamily="18" charset="0"/>
              </a:rPr>
              <a:t> derivative &lt; 0</a:t>
            </a:r>
          </a:p>
          <a:p>
            <a:r>
              <a:rPr lang="en-US" sz="2400" dirty="0">
                <a:latin typeface="Georgia" panose="02040502050405020303" pitchFamily="18" charset="0"/>
              </a:rPr>
              <a:t>2</a:t>
            </a:r>
            <a:r>
              <a:rPr lang="en-US" sz="2400" baseline="30000" dirty="0">
                <a:latin typeface="Georgia" panose="02040502050405020303" pitchFamily="18" charset="0"/>
              </a:rPr>
              <a:t>nd</a:t>
            </a:r>
            <a:r>
              <a:rPr lang="en-US" sz="2400" dirty="0">
                <a:latin typeface="Georgia" panose="02040502050405020303" pitchFamily="18" charset="0"/>
              </a:rPr>
              <a:t> derivative &gt; 0</a:t>
            </a: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17409" name="Picture 1" descr="p64">
            <a:extLst>
              <a:ext uri="{FF2B5EF4-FFF2-40B4-BE49-F238E27FC236}">
                <a16:creationId xmlns:a16="http://schemas.microsoft.com/office/drawing/2014/main" id="{BEBDE0F6-5C5F-DC48-9C8B-D7F0EC19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18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2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4" name="whoosh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37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Analysis - geometry</a:t>
            </a:r>
            <a:endParaRPr lang="en-US" sz="2800" b="1" dirty="0">
              <a:effectLst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9050A0-EE05-174E-8709-747AC8D22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58" y="593750"/>
            <a:ext cx="4774322" cy="584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9C612-DFF5-E64D-8A88-314CC45D91CE}"/>
              </a:ext>
            </a:extLst>
          </p:cNvPr>
          <p:cNvSpPr txBox="1"/>
          <p:nvPr/>
        </p:nvSpPr>
        <p:spPr>
          <a:xfrm>
            <a:off x="8489780" y="5983818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(Okamura, 2000)</a:t>
            </a:r>
            <a:endParaRPr lang="en-US" dirty="0"/>
          </a:p>
        </p:txBody>
      </p:sp>
      <p:pic>
        <p:nvPicPr>
          <p:cNvPr id="11265" name="Picture 1" descr="p64">
            <a:extLst>
              <a:ext uri="{FF2B5EF4-FFF2-40B4-BE49-F238E27FC236}">
                <a16:creationId xmlns:a16="http://schemas.microsoft.com/office/drawing/2014/main" id="{9744FDB2-58B7-BD4D-8507-4FC4B0D3E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18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1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5" name="whoosh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1555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solidFill>
                  <a:srgbClr val="000000"/>
                </a:solidFill>
                <a:latin typeface="Georgia" panose="02040502050405020303" pitchFamily="18" charset="0"/>
              </a:rPr>
              <a:t>Results</a:t>
            </a:r>
            <a:endParaRPr lang="en-US" sz="2800" b="1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620" y="1239865"/>
            <a:ext cx="803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Georgia" panose="02040502050405020303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241E98-8FB9-6749-826A-8057B9A6A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731066"/>
              </p:ext>
            </p:extLst>
          </p:nvPr>
        </p:nvGraphicFramePr>
        <p:xfrm>
          <a:off x="3902840" y="643466"/>
          <a:ext cx="4386322" cy="5571071"/>
        </p:xfrm>
        <a:graphic>
          <a:graphicData uri="http://schemas.openxmlformats.org/drawingml/2006/table">
            <a:tbl>
              <a:tblPr firstRow="1" bandRow="1"/>
              <a:tblGrid>
                <a:gridCol w="1060692">
                  <a:extLst>
                    <a:ext uri="{9D8B030D-6E8A-4147-A177-3AD203B41FA5}">
                      <a16:colId xmlns:a16="http://schemas.microsoft.com/office/drawing/2014/main" val="585280207"/>
                    </a:ext>
                  </a:extLst>
                </a:gridCol>
                <a:gridCol w="1578149">
                  <a:extLst>
                    <a:ext uri="{9D8B030D-6E8A-4147-A177-3AD203B41FA5}">
                      <a16:colId xmlns:a16="http://schemas.microsoft.com/office/drawing/2014/main" val="475981895"/>
                    </a:ext>
                  </a:extLst>
                </a:gridCol>
                <a:gridCol w="900519">
                  <a:extLst>
                    <a:ext uri="{9D8B030D-6E8A-4147-A177-3AD203B41FA5}">
                      <a16:colId xmlns:a16="http://schemas.microsoft.com/office/drawing/2014/main" val="3554326214"/>
                    </a:ext>
                  </a:extLst>
                </a:gridCol>
                <a:gridCol w="846962">
                  <a:extLst>
                    <a:ext uri="{9D8B030D-6E8A-4147-A177-3AD203B41FA5}">
                      <a16:colId xmlns:a16="http://schemas.microsoft.com/office/drawing/2014/main" val="3683572887"/>
                    </a:ext>
                  </a:extLst>
                </a:gridCol>
              </a:tblGrid>
              <a:tr h="134822"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Geometry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Features/Predictors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Texture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585131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Smooth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Rough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352219"/>
                  </a:ext>
                </a:extLst>
              </a:tr>
              <a:tr h="134822">
                <a:tc>
                  <a:txBody>
                    <a:bodyPr/>
                    <a:lstStyle/>
                    <a:p>
                      <a:pPr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Flat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s.d1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6.79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10.71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968888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s.d2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2.51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1.97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33017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s.d3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0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0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339384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freq of 1st harmonic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0.12602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0.8821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72831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amp of 1st harmonic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554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589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66221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Wavy (f, a)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s.d1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23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238876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s.d2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7.16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90023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s.d3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0.2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34426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freq of 1st harmonic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0.18902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752054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Wavy (2f, a)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s.d1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41.944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86322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s.d2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7.93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196868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s.d3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9.129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716667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freq of 1st harmonic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0.25036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222592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amp of 1st harmonic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3369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33835"/>
                  </a:ext>
                </a:extLst>
              </a:tr>
              <a:tr h="134822">
                <a:tc>
                  <a:txBody>
                    <a:bodyPr/>
                    <a:lstStyle/>
                    <a:p>
                      <a:pPr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Wavy (f, 3a)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s.d1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36.1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43.5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269532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s.d2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15.56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17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5445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s.d3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5.55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7.5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750547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freq of 1st harmonic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0.189027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0.063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82919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amp of 1st harmonic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3498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4133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21177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Half-triangles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s.d1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33.63075949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54938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s.d2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2.125506057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70842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s.d3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6.240815331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396335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freq of 1st harmonic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0.378053729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620908"/>
                  </a:ext>
                </a:extLst>
              </a:tr>
              <a:tr h="224635">
                <a:tc>
                  <a:txBody>
                    <a:bodyPr/>
                    <a:lstStyle/>
                    <a:p>
                      <a:pPr fontAlgn="b"/>
                      <a:br>
                        <a:rPr lang="en-US" sz="600">
                          <a:effectLst/>
                          <a:latin typeface="arial" panose="020B0604020202020204" pitchFamily="34" charset="0"/>
                        </a:rPr>
                      </a:br>
                      <a:endParaRPr lang="en-US" sz="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600" b="1">
                          <a:effectLst/>
                          <a:latin typeface="arial" panose="020B0604020202020204" pitchFamily="34" charset="0"/>
                        </a:rPr>
                        <a:t>amp of 1st harmonic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>
                          <a:effectLst/>
                          <a:latin typeface="arial" panose="020B0604020202020204" pitchFamily="34" charset="0"/>
                        </a:rPr>
                        <a:t>2619.643688 </a:t>
                      </a: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600" dirty="0">
                          <a:effectLst/>
                          <a:latin typeface="arial" panose="020B0604020202020204" pitchFamily="34" charset="0"/>
                        </a:rPr>
                      </a:br>
                      <a:endParaRPr lang="en-US" sz="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3454" marR="23454" marT="11727" marB="11727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5214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14DF56-2EF1-FD4D-B3D5-DFEB7C67096A}"/>
              </a:ext>
            </a:extLst>
          </p:cNvPr>
          <p:cNvSpPr txBox="1"/>
          <p:nvPr/>
        </p:nvSpPr>
        <p:spPr>
          <a:xfrm>
            <a:off x="3824993" y="160601"/>
            <a:ext cx="454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value calculated from 3 repeats for each</a:t>
            </a:r>
          </a:p>
        </p:txBody>
      </p:sp>
    </p:spTree>
    <p:extLst>
      <p:ext uri="{BB962C8B-B14F-4D97-AF65-F5344CB8AC3E}">
        <p14:creationId xmlns:p14="http://schemas.microsoft.com/office/powerpoint/2010/main" val="377732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3" name="whoosh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1555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solidFill>
                  <a:srgbClr val="000000"/>
                </a:solidFill>
                <a:latin typeface="Georgia" panose="02040502050405020303" pitchFamily="18" charset="0"/>
              </a:rPr>
              <a:t>Results</a:t>
            </a:r>
            <a:endParaRPr lang="en-US" sz="2800" b="1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620" y="1239865"/>
            <a:ext cx="105233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Machine learning: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K-Nearest Neighbors (KNN)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Multinomial Logistic Regression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The predictors are the s.d1, s.d2, s.d3, f_main, amp_main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5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3" name="whoosh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2201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Discussion</a:t>
            </a:r>
            <a:endParaRPr lang="en-US" sz="2800" b="1" dirty="0">
              <a:effectLst/>
            </a:endParaRP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C0D63AC-929D-6C4C-83D2-DDBB45E20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239865"/>
            <a:ext cx="6096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FD64D-4FCB-8740-8A17-ACFDD6339D2F}"/>
              </a:ext>
            </a:extLst>
          </p:cNvPr>
          <p:cNvSpPr txBox="1"/>
          <p:nvPr/>
        </p:nvSpPr>
        <p:spPr>
          <a:xfrm>
            <a:off x="558800" y="5930900"/>
            <a:ext cx="508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Geometry can be considered high amplitude texture</a:t>
            </a:r>
          </a:p>
        </p:txBody>
      </p:sp>
    </p:spTree>
    <p:extLst>
      <p:ext uri="{BB962C8B-B14F-4D97-AF65-F5344CB8AC3E}">
        <p14:creationId xmlns:p14="http://schemas.microsoft.com/office/powerpoint/2010/main" val="633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4" name="whoosh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2201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Discussion</a:t>
            </a:r>
            <a:endParaRPr lang="en-US" sz="2800" b="1" dirty="0">
              <a:effectLst/>
            </a:endParaRP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08965E-0A2F-2F4C-934D-59C0B161E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B8311B-2911-1743-A1CA-7480C696B125}"/>
              </a:ext>
            </a:extLst>
          </p:cNvPr>
          <p:cNvSpPr txBox="1"/>
          <p:nvPr/>
        </p:nvSpPr>
        <p:spPr>
          <a:xfrm>
            <a:off x="558800" y="5930900"/>
            <a:ext cx="874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Superimposing texture on top of geometry – all different types of surfaces become possible</a:t>
            </a:r>
          </a:p>
        </p:txBody>
      </p:sp>
    </p:spTree>
    <p:extLst>
      <p:ext uri="{BB962C8B-B14F-4D97-AF65-F5344CB8AC3E}">
        <p14:creationId xmlns:p14="http://schemas.microsoft.com/office/powerpoint/2010/main" val="34283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4" name="whoosh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4014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What is in a surface?</a:t>
            </a:r>
            <a:endParaRPr lang="en-US" sz="2800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620" y="1239865"/>
            <a:ext cx="9634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1) Geometry 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Descriptors: </a:t>
            </a:r>
            <a:r>
              <a:rPr lang="en-US" sz="2400" i="1" dirty="0">
                <a:latin typeface="Georgia" panose="02040502050405020303" pitchFamily="18" charset="0"/>
              </a:rPr>
              <a:t>Flat, wavy, repeating geometrical shape (e.g. triangular 	           or rectangular ridges/ravines etc.), irregular shape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457200" indent="-457200">
              <a:buAutoNum type="arabicParenR"/>
            </a:pP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E2F95-9AC8-984F-9785-966EB1C1ADF8}"/>
              </a:ext>
            </a:extLst>
          </p:cNvPr>
          <p:cNvSpPr txBox="1"/>
          <p:nvPr/>
        </p:nvSpPr>
        <p:spPr>
          <a:xfrm>
            <a:off x="398620" y="4584700"/>
            <a:ext cx="5062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3) Friction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Descriptors: </a:t>
            </a:r>
            <a:r>
              <a:rPr lang="en-US" sz="2400" i="1" dirty="0">
                <a:latin typeface="Georgia" panose="02040502050405020303" pitchFamily="18" charset="0"/>
              </a:rPr>
              <a:t>slippery, non-slippery 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198F1FDE-DF38-5840-B2E0-A69F87E309BC}"/>
              </a:ext>
            </a:extLst>
          </p:cNvPr>
          <p:cNvSpPr/>
          <p:nvPr/>
        </p:nvSpPr>
        <p:spPr>
          <a:xfrm>
            <a:off x="10313043" y="1516284"/>
            <a:ext cx="1064871" cy="4155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B793D-9838-1B40-81BB-0944502B1737}"/>
              </a:ext>
            </a:extLst>
          </p:cNvPr>
          <p:cNvSpPr txBox="1"/>
          <p:nvPr/>
        </p:nvSpPr>
        <p:spPr>
          <a:xfrm>
            <a:off x="11263714" y="1424531"/>
            <a:ext cx="78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08679-3633-E447-B878-2957425F6A14}"/>
              </a:ext>
            </a:extLst>
          </p:cNvPr>
          <p:cNvSpPr txBox="1"/>
          <p:nvPr/>
        </p:nvSpPr>
        <p:spPr>
          <a:xfrm>
            <a:off x="11263714" y="5375185"/>
            <a:ext cx="7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D6251-791A-E146-A870-515581862159}"/>
              </a:ext>
            </a:extLst>
          </p:cNvPr>
          <p:cNvSpPr txBox="1"/>
          <p:nvPr/>
        </p:nvSpPr>
        <p:spPr>
          <a:xfrm>
            <a:off x="398620" y="2645708"/>
            <a:ext cx="9634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2) Texture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Descriptors: </a:t>
            </a:r>
            <a:r>
              <a:rPr lang="en-US" sz="2400" i="1" dirty="0">
                <a:latin typeface="Georgia" panose="02040502050405020303" pitchFamily="18" charset="0"/>
              </a:rPr>
              <a:t>Smooth, rough, coarse, grainy</a:t>
            </a:r>
          </a:p>
          <a:p>
            <a:pPr marL="457200" indent="-457200">
              <a:buAutoNum type="arabicParenR"/>
            </a:pP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29145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Improvements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8620" y="1100165"/>
            <a:ext cx="11120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By plotting inverse Fourier Transform graphs, separate the texture frequencies from geometry frequencies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Hence, we can identify the texture and geometry separately.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Furthermore, friction coefficients can be calculated for surfaces having geometries. Right now, it can only work on a flat surface, using </a:t>
            </a:r>
            <a:r>
              <a:rPr lang="el-GR" sz="2400" dirty="0">
                <a:latin typeface="Georgia" panose="02040502050405020303" pitchFamily="18" charset="0"/>
              </a:rPr>
              <a:t>μ</a:t>
            </a:r>
            <a:r>
              <a:rPr lang="en-US" sz="2400" dirty="0">
                <a:latin typeface="Georgia" panose="02040502050405020303" pitchFamily="18" charset="0"/>
              </a:rPr>
              <a:t> = </a:t>
            </a:r>
            <a:r>
              <a:rPr lang="en-US" sz="2400" dirty="0" err="1">
                <a:latin typeface="Georgia" panose="02040502050405020303" pitchFamily="18" charset="0"/>
              </a:rPr>
              <a:t>F</a:t>
            </a:r>
            <a:r>
              <a:rPr lang="en-US" sz="2400" baseline="-25000" dirty="0" err="1">
                <a:latin typeface="Georgia" panose="02040502050405020303" pitchFamily="18" charset="0"/>
              </a:rPr>
              <a:t>h</a:t>
            </a:r>
            <a:r>
              <a:rPr lang="en-US" sz="2400" dirty="0">
                <a:latin typeface="Georgia" panose="02040502050405020303" pitchFamily="18" charset="0"/>
              </a:rPr>
              <a:t>/</a:t>
            </a:r>
            <a:r>
              <a:rPr lang="en-US" sz="2400" dirty="0" err="1">
                <a:latin typeface="Georgia" panose="02040502050405020303" pitchFamily="18" charset="0"/>
              </a:rPr>
              <a:t>F</a:t>
            </a:r>
            <a:r>
              <a:rPr lang="en-US" sz="2400" baseline="-25000" dirty="0" err="1">
                <a:latin typeface="Georgia" panose="02040502050405020303" pitchFamily="18" charset="0"/>
              </a:rPr>
              <a:t>v</a:t>
            </a:r>
            <a:endParaRPr lang="en-US" sz="2400" baseline="-25000" dirty="0">
              <a:latin typeface="Georgia" panose="02040502050405020303" pitchFamily="18" charset="0"/>
            </a:endParaRP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281F8E93-6CFA-5743-A5BD-3114046CC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3" y="3891925"/>
            <a:ext cx="3745751" cy="2427626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69A0A81-C22B-DF43-9664-842A12F73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77" y="3891925"/>
            <a:ext cx="3745751" cy="23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7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5" name="whoosh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29145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Improvements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2D4D9F-6E23-244C-98FC-04C3737F7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238250"/>
            <a:ext cx="5842000" cy="4381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F36D920-E34C-884E-AD2D-79310B3F7068}"/>
                  </a:ext>
                </a:extLst>
              </p14:cNvPr>
              <p14:cNvContentPartPr/>
              <p14:nvPr/>
            </p14:nvContentPartPr>
            <p14:xfrm>
              <a:off x="4725000" y="2853493"/>
              <a:ext cx="326880" cy="73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F36D920-E34C-884E-AD2D-79310B3F7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6360" y="2844493"/>
                <a:ext cx="344520" cy="7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5EF661-2EC9-3940-A78B-0F2A906A18E6}"/>
                  </a:ext>
                </a:extLst>
              </p14:cNvPr>
              <p14:cNvContentPartPr/>
              <p14:nvPr/>
            </p14:nvContentPartPr>
            <p14:xfrm>
              <a:off x="6786000" y="2117653"/>
              <a:ext cx="420840" cy="132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5EF661-2EC9-3940-A78B-0F2A906A18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8000" y="2100013"/>
                <a:ext cx="456480" cy="13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D22D1CB-A47C-0842-9019-7F5591DC50D2}"/>
                  </a:ext>
                </a:extLst>
              </p14:cNvPr>
              <p14:cNvContentPartPr/>
              <p14:nvPr/>
            </p14:nvContentPartPr>
            <p14:xfrm>
              <a:off x="6936120" y="3500413"/>
              <a:ext cx="547200" cy="1475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D22D1CB-A47C-0842-9019-7F5591DC50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18480" y="3482773"/>
                <a:ext cx="582840" cy="151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6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10" name="whoosh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29145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Improvements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A8B630-421C-7542-96F0-A45860880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35" y="746018"/>
            <a:ext cx="6663267" cy="4997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D16129-0209-9D42-A462-007F52EE827E}"/>
                  </a:ext>
                </a:extLst>
              </p14:cNvPr>
              <p14:cNvContentPartPr/>
              <p14:nvPr/>
            </p14:nvContentPartPr>
            <p14:xfrm>
              <a:off x="2944200" y="1454000"/>
              <a:ext cx="994320" cy="400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D16129-0209-9D42-A462-007F52EE82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5560" y="1445360"/>
                <a:ext cx="1011960" cy="40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6" name="whoosh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29145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Improvements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ABC8053-DA9A-234D-AB79-4F4E30FA3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6" y="777709"/>
            <a:ext cx="6153731" cy="4615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8FA137-F94F-FB41-90AA-957E10CE9C9F}"/>
              </a:ext>
            </a:extLst>
          </p:cNvPr>
          <p:cNvSpPr txBox="1"/>
          <p:nvPr/>
        </p:nvSpPr>
        <p:spPr>
          <a:xfrm>
            <a:off x="1668488" y="5353158"/>
            <a:ext cx="313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isolated from geometry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A77CE-CDE3-AE4A-9174-F8C3911E274D}"/>
              </a:ext>
            </a:extLst>
          </p:cNvPr>
          <p:cNvSpPr txBox="1"/>
          <p:nvPr/>
        </p:nvSpPr>
        <p:spPr>
          <a:xfrm>
            <a:off x="7793666" y="5393007"/>
            <a:ext cx="315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Geometry isolated from texture</a:t>
            </a:r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C1B248A9-2F35-DE4B-BF2C-4134E693C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71" y="769028"/>
            <a:ext cx="6165305" cy="46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5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5998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Suggestions for future research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1D797-3759-6046-B2CF-71A33DE4345C}"/>
              </a:ext>
            </a:extLst>
          </p:cNvPr>
          <p:cNvSpPr txBox="1"/>
          <p:nvPr/>
        </p:nvSpPr>
        <p:spPr>
          <a:xfrm>
            <a:off x="682906" y="1122746"/>
            <a:ext cx="104635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Which</a:t>
            </a:r>
            <a:r>
              <a:rPr lang="en-US" dirty="0"/>
              <a:t> </a:t>
            </a:r>
            <a:r>
              <a:rPr lang="en-US" sz="2400" dirty="0">
                <a:latin typeface="Georgia" panose="02040502050405020303" pitchFamily="18" charset="0"/>
              </a:rPr>
              <a:t>of the frequencies do you isolate or how much would you remove from their corresponding amplitudes?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Have a model which gives you information in terms of % texture and % geometry.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How does friction affect detection of texture and geometry? Any correlation?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Smart interrogation techniques – Based on classification X, what is the next exploratory procedure to </a:t>
            </a:r>
            <a:r>
              <a:rPr lang="en-US" sz="2400">
                <a:latin typeface="Georgia" panose="02040502050405020303" pitchFamily="18" charset="0"/>
              </a:rPr>
              <a:t>further classify?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3" name="whoosh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32247" y="3167390"/>
            <a:ext cx="2127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010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3" name="whoosh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2561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The Problem</a:t>
            </a:r>
            <a:endParaRPr lang="en-US" sz="2800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620" y="1239865"/>
            <a:ext cx="8034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Finding the texture and geometry of a surface, using kinesthetic and vibrational cues.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But, overlap between texture and geometry. How do you distinguish between both?</a:t>
            </a:r>
          </a:p>
        </p:txBody>
      </p:sp>
    </p:spTree>
    <p:extLst>
      <p:ext uri="{BB962C8B-B14F-4D97-AF65-F5344CB8AC3E}">
        <p14:creationId xmlns:p14="http://schemas.microsoft.com/office/powerpoint/2010/main" val="62372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3" name="whoosh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1794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Methods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511" y="1357928"/>
            <a:ext cx="80341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“</a:t>
            </a:r>
            <a:r>
              <a:rPr lang="en-US" sz="2400" i="1" dirty="0">
                <a:latin typeface="Georgia" panose="02040502050405020303" pitchFamily="18" charset="0"/>
              </a:rPr>
              <a:t>Stroking</a:t>
            </a:r>
            <a:r>
              <a:rPr lang="en-US" sz="2400" dirty="0">
                <a:latin typeface="Georgia" panose="02040502050405020303" pitchFamily="18" charset="0"/>
              </a:rPr>
              <a:t>” exploratory procedure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Current scan: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Joint 1 motor A is operated on current-based control mode (in the vertical direction) and joint 1 motor B is operated on position control mode (in the horizontal direction). 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Position scan: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Joint 1 motors A and B are operated in position control mode (in both the vertical and horizontal direction)</a:t>
            </a:r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1025" name="Picture 1" descr="/var/folders/sd/5c5j4fcx2050qtr_p15zp13w0000gn/T/com.microsoft.Powerpoint/WebArchiveCopyPasteTempFiles/p69">
            <a:extLst>
              <a:ext uri="{FF2B5EF4-FFF2-40B4-BE49-F238E27FC236}">
                <a16:creationId xmlns:a16="http://schemas.microsoft.com/office/drawing/2014/main" id="{3C01D012-591A-F94B-95AA-98EAC578F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969193"/>
            <a:ext cx="35433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0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4" name="whoosh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35125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Analysis – texture</a:t>
            </a:r>
          </a:p>
          <a:p>
            <a:endParaRPr lang="en-US" sz="28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1" descr="/var/folders/sd/5c5j4fcx2050qtr_p15zp13w0000gn/T/com.microsoft.Powerpoint/WebArchiveCopyPasteTempFiles/p70">
            <a:extLst>
              <a:ext uri="{FF2B5EF4-FFF2-40B4-BE49-F238E27FC236}">
                <a16:creationId xmlns:a16="http://schemas.microsoft.com/office/drawing/2014/main" id="{DB43AA67-B82B-C041-BC6E-6EAE6986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90" y="1176905"/>
            <a:ext cx="6248400" cy="467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p16?hash=faddccc34f3377a71d8d505bf641aa0a">
            <a:extLst>
              <a:ext uri="{FF2B5EF4-FFF2-40B4-BE49-F238E27FC236}">
                <a16:creationId xmlns:a16="http://schemas.microsoft.com/office/drawing/2014/main" id="{CC4219CA-38E0-B147-B4BA-89A1AC274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803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7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5" name="whoosh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3486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Analysis - texture </a:t>
            </a:r>
          </a:p>
        </p:txBody>
      </p:sp>
      <p:pic>
        <p:nvPicPr>
          <p:cNvPr id="2050" name="Picture 2" descr="/var/folders/sd/5c5j4fcx2050qtr_p15zp13w0000gn/T/com.microsoft.Powerpoint/WebArchiveCopyPasteTempFiles/p16?hash=faddccc34f3377a71d8d505bf641aa0a">
            <a:extLst>
              <a:ext uri="{FF2B5EF4-FFF2-40B4-BE49-F238E27FC236}">
                <a16:creationId xmlns:a16="http://schemas.microsoft.com/office/drawing/2014/main" id="{367E22FE-50E7-454D-B049-12E9D91F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0" y="968816"/>
            <a:ext cx="5145854" cy="31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/var/folders/sd/5c5j4fcx2050qtr_p15zp13w0000gn/T/com.microsoft.Powerpoint/WebArchiveCopyPasteTempFiles/p16?hash=e6f875ce84b9c6128b1b3ab53db15ab3">
            <a:extLst>
              <a:ext uri="{FF2B5EF4-FFF2-40B4-BE49-F238E27FC236}">
                <a16:creationId xmlns:a16="http://schemas.microsoft.com/office/drawing/2014/main" id="{7FE86BE3-ECF7-2A42-B4EA-E38EBA5F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1014256"/>
            <a:ext cx="5140430" cy="31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4F2F48-4E73-6E43-8DFB-4DA9A569EA83}"/>
              </a:ext>
            </a:extLst>
          </p:cNvPr>
          <p:cNvSpPr/>
          <p:nvPr/>
        </p:nvSpPr>
        <p:spPr>
          <a:xfrm>
            <a:off x="1096861" y="4185640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Fig 1A (s.d1 = 6.79, s.d2 = 2.51, s.d3 = 0)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7D9876-6895-1A47-A7F6-EB18A2E6D9CA}"/>
              </a:ext>
            </a:extLst>
          </p:cNvPr>
          <p:cNvSpPr/>
          <p:nvPr/>
        </p:nvSpPr>
        <p:spPr>
          <a:xfrm>
            <a:off x="6871588" y="4185640"/>
            <a:ext cx="3919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Fig 1B (s.d1 = 8.81, s.d2 = 0.64, s.d3 = 0)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E42B4-DFBC-B64B-9287-55E4BAEA2D45}"/>
              </a:ext>
            </a:extLst>
          </p:cNvPr>
          <p:cNvSpPr txBox="1"/>
          <p:nvPr/>
        </p:nvSpPr>
        <p:spPr>
          <a:xfrm>
            <a:off x="4155564" y="5659078"/>
            <a:ext cx="388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 axes have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185608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5" name="whoosh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3395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Analysis - texture</a:t>
            </a:r>
            <a:endParaRPr lang="en-US" sz="2800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1130719"/>
            <a:ext cx="410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High amplitude at 0 unit</a:t>
            </a:r>
          </a:p>
        </p:txBody>
      </p:sp>
      <p:pic>
        <p:nvPicPr>
          <p:cNvPr id="5121" name="Picture 1" descr="/var/folders/sd/5c5j4fcx2050qtr_p15zp13w0000gn/T/com.microsoft.Powerpoint/WebArchiveCopyPasteTempFiles/p55">
            <a:extLst>
              <a:ext uri="{FF2B5EF4-FFF2-40B4-BE49-F238E27FC236}">
                <a16:creationId xmlns:a16="http://schemas.microsoft.com/office/drawing/2014/main" id="{820475C6-2CDD-A546-9B3F-4CABB244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01" y="889000"/>
            <a:ext cx="5254315" cy="241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/var/folders/sd/5c5j4fcx2050qtr_p15zp13w0000gn/T/com.microsoft.Powerpoint/WebArchiveCopyPasteTempFiles/p56">
            <a:extLst>
              <a:ext uri="{FF2B5EF4-FFF2-40B4-BE49-F238E27FC236}">
                <a16:creationId xmlns:a16="http://schemas.microsoft.com/office/drawing/2014/main" id="{31812B85-6E5A-774E-BA47-08F9C7AA6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01" y="3568700"/>
            <a:ext cx="525431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7A2C7-EE1A-FC4E-B8BE-B85AD7D350E5}"/>
              </a:ext>
            </a:extLst>
          </p:cNvPr>
          <p:cNvSpPr txBox="1"/>
          <p:nvPr/>
        </p:nvSpPr>
        <p:spPr>
          <a:xfrm>
            <a:off x="6096000" y="1605503"/>
            <a:ext cx="401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Discrete frequencies 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C4CF2B-A9AC-034E-B306-9185ADD18673}"/>
              </a:ext>
            </a:extLst>
          </p:cNvPr>
          <p:cNvSpPr txBox="1"/>
          <p:nvPr/>
        </p:nvSpPr>
        <p:spPr>
          <a:xfrm>
            <a:off x="6096000" y="2110571"/>
            <a:ext cx="438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Outlier point having a very small frequency at 0.063 Hz 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9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5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39164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Analysis – geometry</a:t>
            </a:r>
          </a:p>
          <a:p>
            <a:endParaRPr lang="en-US" sz="28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 descr="A wooden table&#10;&#10;Description automatically generated">
            <a:extLst>
              <a:ext uri="{FF2B5EF4-FFF2-40B4-BE49-F238E27FC236}">
                <a16:creationId xmlns:a16="http://schemas.microsoft.com/office/drawing/2014/main" id="{417D304D-02A5-EB4F-B71D-0625E7B74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1390650"/>
            <a:ext cx="5435600" cy="4076700"/>
          </a:xfrm>
          <a:prstGeom prst="rect">
            <a:avLst/>
          </a:prstGeom>
        </p:spPr>
      </p:pic>
      <p:pic>
        <p:nvPicPr>
          <p:cNvPr id="9217" name="Picture 1" descr="p16?hash=faddccc34f3377a71d8d505bf641aa0a">
            <a:extLst>
              <a:ext uri="{FF2B5EF4-FFF2-40B4-BE49-F238E27FC236}">
                <a16:creationId xmlns:a16="http://schemas.microsoft.com/office/drawing/2014/main" id="{6C432AE9-EBFB-3847-9CE0-0FFB5318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803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3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5" name="whoosh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620" y="222798"/>
            <a:ext cx="3916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Analysis – geometry</a:t>
            </a:r>
          </a:p>
        </p:txBody>
      </p:sp>
      <p:pic>
        <p:nvPicPr>
          <p:cNvPr id="7" name="Picture 2" descr="/var/folders/sd/5c5j4fcx2050qtr_p15zp13w0000gn/T/com.microsoft.Powerpoint/WebArchiveCopyPasteTempFiles/p16?hash=faddccc34f3377a71d8d505bf641aa0a">
            <a:extLst>
              <a:ext uri="{FF2B5EF4-FFF2-40B4-BE49-F238E27FC236}">
                <a16:creationId xmlns:a16="http://schemas.microsoft.com/office/drawing/2014/main" id="{5B7ED484-2D16-9B49-BC5F-792BC69E4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0" y="1540316"/>
            <a:ext cx="5145854" cy="31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CD3169-20C0-264B-8DAB-7A053F61D6E2}"/>
              </a:ext>
            </a:extLst>
          </p:cNvPr>
          <p:cNvSpPr/>
          <p:nvPr/>
        </p:nvSpPr>
        <p:spPr>
          <a:xfrm>
            <a:off x="1096861" y="4757140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Fig 2A (s.d1 = 6.79, s.d2 = 2.51, s.d3 = 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4C1E5-C1C5-6C47-A3A3-253E9D8E9FCD}"/>
              </a:ext>
            </a:extLst>
          </p:cNvPr>
          <p:cNvSpPr txBox="1"/>
          <p:nvPr/>
        </p:nvSpPr>
        <p:spPr>
          <a:xfrm>
            <a:off x="398620" y="1170984"/>
            <a:ext cx="51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Flat Surface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E642465-E3C1-AB45-8340-A906E7F8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12806"/>
            <a:ext cx="5145854" cy="318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0E9594-6574-5D45-8E73-6313E4A04C94}"/>
              </a:ext>
            </a:extLst>
          </p:cNvPr>
          <p:cNvSpPr txBox="1"/>
          <p:nvPr/>
        </p:nvSpPr>
        <p:spPr>
          <a:xfrm>
            <a:off x="6240620" y="1170984"/>
            <a:ext cx="514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Wavy surface</a:t>
            </a:r>
          </a:p>
          <a:p>
            <a:pPr algn="ctr"/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EA34B-2EFC-3D48-8032-77EF7549EB6B}"/>
              </a:ext>
            </a:extLst>
          </p:cNvPr>
          <p:cNvSpPr/>
          <p:nvPr/>
        </p:nvSpPr>
        <p:spPr>
          <a:xfrm>
            <a:off x="6795206" y="4757140"/>
            <a:ext cx="4036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Fig 2B (s.d1 = 23, s.d2 = 7.116, s.d3 = 0.2)</a:t>
            </a:r>
          </a:p>
        </p:txBody>
      </p:sp>
    </p:spTree>
    <p:extLst>
      <p:ext uri="{BB962C8B-B14F-4D97-AF65-F5344CB8AC3E}">
        <p14:creationId xmlns:p14="http://schemas.microsoft.com/office/powerpoint/2010/main" val="270297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hoosh.wav"/>
          </p:stSnd>
        </p:sndAc>
      </p:transition>
    </mc:Choice>
    <mc:Fallback xmlns="">
      <p:transition spd="med">
        <p:fade/>
        <p:sndAc>
          <p:stSnd>
            <p:snd r:embed="rId5" name="whoosh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810</Words>
  <Application>Microsoft Macintosh PowerPoint</Application>
  <PresentationFormat>Widescreen</PresentationFormat>
  <Paragraphs>207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Ryan Ah Chuen</dc:creator>
  <cp:lastModifiedBy>Jason Ryan Ah Chuen</cp:lastModifiedBy>
  <cp:revision>20</cp:revision>
  <dcterms:created xsi:type="dcterms:W3CDTF">2019-08-14T23:41:49Z</dcterms:created>
  <dcterms:modified xsi:type="dcterms:W3CDTF">2019-08-16T20:51:50Z</dcterms:modified>
</cp:coreProperties>
</file>